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59"/>
  </p:notesMasterIdLst>
  <p:handoutMasterIdLst>
    <p:handoutMasterId r:id="rId60"/>
  </p:handoutMasterIdLst>
  <p:sldIdLst>
    <p:sldId id="2241" r:id="rId2"/>
    <p:sldId id="2473" r:id="rId3"/>
    <p:sldId id="2724" r:id="rId4"/>
    <p:sldId id="2797" r:id="rId5"/>
    <p:sldId id="2722" r:id="rId6"/>
    <p:sldId id="2474" r:id="rId7"/>
    <p:sldId id="2723" r:id="rId8"/>
    <p:sldId id="2792" r:id="rId9"/>
    <p:sldId id="2793" r:id="rId10"/>
    <p:sldId id="2794" r:id="rId11"/>
    <p:sldId id="2727" r:id="rId12"/>
    <p:sldId id="2795" r:id="rId13"/>
    <p:sldId id="2729" r:id="rId14"/>
    <p:sldId id="2730" r:id="rId15"/>
    <p:sldId id="342" r:id="rId16"/>
    <p:sldId id="2798" r:id="rId17"/>
    <p:sldId id="2765" r:id="rId18"/>
    <p:sldId id="2766" r:id="rId19"/>
    <p:sldId id="2767" r:id="rId20"/>
    <p:sldId id="2768" r:id="rId21"/>
    <p:sldId id="2769" r:id="rId22"/>
    <p:sldId id="2770" r:id="rId23"/>
    <p:sldId id="2771" r:id="rId24"/>
    <p:sldId id="2772" r:id="rId25"/>
    <p:sldId id="2773" r:id="rId26"/>
    <p:sldId id="364" r:id="rId27"/>
    <p:sldId id="365" r:id="rId28"/>
    <p:sldId id="367" r:id="rId29"/>
    <p:sldId id="2774" r:id="rId30"/>
    <p:sldId id="2775" r:id="rId31"/>
    <p:sldId id="370" r:id="rId32"/>
    <p:sldId id="371" r:id="rId33"/>
    <p:sldId id="372" r:id="rId34"/>
    <p:sldId id="2776" r:id="rId35"/>
    <p:sldId id="2777" r:id="rId36"/>
    <p:sldId id="2778" r:id="rId37"/>
    <p:sldId id="2779" r:id="rId38"/>
    <p:sldId id="2780" r:id="rId39"/>
    <p:sldId id="378" r:id="rId40"/>
    <p:sldId id="379" r:id="rId41"/>
    <p:sldId id="2781" r:id="rId42"/>
    <p:sldId id="2782" r:id="rId43"/>
    <p:sldId id="2783" r:id="rId44"/>
    <p:sldId id="383" r:id="rId45"/>
    <p:sldId id="384" r:id="rId46"/>
    <p:sldId id="385" r:id="rId47"/>
    <p:sldId id="386" r:id="rId48"/>
    <p:sldId id="387" r:id="rId49"/>
    <p:sldId id="388" r:id="rId50"/>
    <p:sldId id="2784" r:id="rId51"/>
    <p:sldId id="2759" r:id="rId52"/>
    <p:sldId id="2760" r:id="rId53"/>
    <p:sldId id="2761" r:id="rId54"/>
    <p:sldId id="2762" r:id="rId55"/>
    <p:sldId id="2763" r:id="rId56"/>
    <p:sldId id="2764" r:id="rId57"/>
    <p:sldId id="2796" r:id="rId5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3432"/>
    <a:srgbClr val="9437FF"/>
    <a:srgbClr val="F6F6F6"/>
    <a:srgbClr val="0432FF"/>
    <a:srgbClr val="0066B8"/>
    <a:srgbClr val="BD374B"/>
    <a:srgbClr val="BE374B"/>
    <a:srgbClr val="EACBA3"/>
    <a:srgbClr val="E2EAF7"/>
    <a:srgbClr val="FF5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85" autoAdjust="0"/>
    <p:restoredTop sz="88776" autoAdjust="0"/>
  </p:normalViewPr>
  <p:slideViewPr>
    <p:cSldViewPr>
      <p:cViewPr varScale="1">
        <p:scale>
          <a:sx n="130" d="100"/>
          <a:sy n="130" d="100"/>
        </p:scale>
        <p:origin x="696" y="19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588473941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130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997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781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22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37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513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762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362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563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400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59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515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810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6384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6575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62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744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ecurityaffairs.co/wordpress/66838/hacking/bgp-hijacking-russia.html" TargetMode="Externa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/>
              <a:t>Network Layer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-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2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A85FCA1-6D7A-9542-BA6F-5003414788D4}"/>
              </a:ext>
            </a:extLst>
          </p:cNvPr>
          <p:cNvSpPr txBox="1"/>
          <p:nvPr/>
        </p:nvSpPr>
        <p:spPr>
          <a:xfrm>
            <a:off x="179512" y="5210411"/>
            <a:ext cx="4705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Katrina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LaCurts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MIT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OSI, TCP/IP &amp; Protocol Stack</a:t>
            </a:r>
            <a:endParaRPr kumimoji="1" lang="zh-CN" altLang="en-US" b="0" dirty="0"/>
          </a:p>
        </p:txBody>
      </p:sp>
      <p:sp>
        <p:nvSpPr>
          <p:cNvPr id="134" name="矩形 3">
            <a:extLst>
              <a:ext uri="{FF2B5EF4-FFF2-40B4-BE49-F238E27FC236}">
                <a16:creationId xmlns:a16="http://schemas.microsoft.com/office/drawing/2014/main" id="{C0C26FEA-8C28-B84A-96BE-E1BE34F29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7th 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7" name="矩形 4">
            <a:extLst>
              <a:ext uri="{FF2B5EF4-FFF2-40B4-BE49-F238E27FC236}">
                <a16:creationId xmlns:a16="http://schemas.microsoft.com/office/drawing/2014/main" id="{378554CB-A222-E949-BA49-B9A84B209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6th Presentation Layer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矩形 5">
            <a:extLst>
              <a:ext uri="{FF2B5EF4-FFF2-40B4-BE49-F238E27FC236}">
                <a16:creationId xmlns:a16="http://schemas.microsoft.com/office/drawing/2014/main" id="{F693E27A-E04B-C641-8FA4-4065AB133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4th 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1" name="矩形 6">
            <a:extLst>
              <a:ext uri="{FF2B5EF4-FFF2-40B4-BE49-F238E27FC236}">
                <a16:creationId xmlns:a16="http://schemas.microsoft.com/office/drawing/2014/main" id="{6B80E65C-314C-CA4E-B54B-BBEF643E9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3th 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2" name="矩形 7">
            <a:extLst>
              <a:ext uri="{FF2B5EF4-FFF2-40B4-BE49-F238E27FC236}">
                <a16:creationId xmlns:a16="http://schemas.microsoft.com/office/drawing/2014/main" id="{A0D3E59A-320C-604D-972A-C3FCE1A92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2nd 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4" name="矩形 8">
            <a:extLst>
              <a:ext uri="{FF2B5EF4-FFF2-40B4-BE49-F238E27FC236}">
                <a16:creationId xmlns:a16="http://schemas.microsoft.com/office/drawing/2014/main" id="{A9E70FED-D9DA-7342-BD61-1213A0B74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1st Physical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0" name="矩形 9">
            <a:extLst>
              <a:ext uri="{FF2B5EF4-FFF2-40B4-BE49-F238E27FC236}">
                <a16:creationId xmlns:a16="http://schemas.microsoft.com/office/drawing/2014/main" id="{0F4689CA-E5C9-E346-B03B-AB714CE5A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A8A3C6BA-8F35-F041-BFFF-FFB4BEE5BE39}"/>
              </a:ext>
            </a:extLst>
          </p:cNvPr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HTTP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:a16="http://schemas.microsoft.com/office/drawing/2014/main" id="{4F4D7787-3B93-7247-90D1-07CCEB7F9769}"/>
              </a:ext>
            </a:extLst>
          </p:cNvPr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7F0E64B6-357E-8444-82C6-2B32199B9709}"/>
              </a:ext>
            </a:extLst>
          </p:cNvPr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Ethernet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5BA69395-01FD-3D47-B47B-8DD62C0EC61C}"/>
              </a:ext>
            </a:extLst>
          </p:cNvPr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UDP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7FD981DB-8933-D947-A9C4-7CD5B1703DF7}"/>
              </a:ext>
            </a:extLst>
          </p:cNvPr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7" name="矩形 156">
            <a:extLst>
              <a:ext uri="{FF2B5EF4-FFF2-40B4-BE49-F238E27FC236}">
                <a16:creationId xmlns:a16="http://schemas.microsoft.com/office/drawing/2014/main" id="{BDCADA74-1B85-124B-B06B-FC617EDD020D}"/>
              </a:ext>
            </a:extLst>
          </p:cNvPr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PPP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46B44F75-3679-8D4C-AD59-06C9CE3552EB}"/>
              </a:ext>
            </a:extLst>
          </p:cNvPr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C70BE82D-3B86-D242-8A35-9DBC1CD19E59}"/>
              </a:ext>
            </a:extLst>
          </p:cNvPr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SMTP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D5751CA6-9B0E-D744-A861-21E31E44CF07}"/>
              </a:ext>
            </a:extLst>
          </p:cNvPr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POP3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1" name="矩形 160">
            <a:extLst>
              <a:ext uri="{FF2B5EF4-FFF2-40B4-BE49-F238E27FC236}">
                <a16:creationId xmlns:a16="http://schemas.microsoft.com/office/drawing/2014/main" id="{7EDF797F-75AD-7A46-A1CF-356E44851735}"/>
              </a:ext>
            </a:extLst>
          </p:cNvPr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E8245A73-43FB-9046-8AA0-8F4FFD777C16}"/>
              </a:ext>
            </a:extLst>
          </p:cNvPr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63F9900F-AE4C-0C4E-8763-9892EDD11E4B}"/>
              </a:ext>
            </a:extLst>
          </p:cNvPr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ICMP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D8AA8E56-C956-C34A-BCE7-D3104B496D51}"/>
              </a:ext>
            </a:extLst>
          </p:cNvPr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&amp; RARP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5" name="矩形 23">
            <a:extLst>
              <a:ext uri="{FF2B5EF4-FFF2-40B4-BE49-F238E27FC236}">
                <a16:creationId xmlns:a16="http://schemas.microsoft.com/office/drawing/2014/main" id="{3ADD0734-04F7-8A4D-B1C1-F9F3830D7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6" name="矩形 24">
            <a:extLst>
              <a:ext uri="{FF2B5EF4-FFF2-40B4-BE49-F238E27FC236}">
                <a16:creationId xmlns:a16="http://schemas.microsoft.com/office/drawing/2014/main" id="{31C8D508-CCCA-1D4D-AB10-99C229003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5th Session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7" name="矩形 25">
            <a:extLst>
              <a:ext uri="{FF2B5EF4-FFF2-40B4-BE49-F238E27FC236}">
                <a16:creationId xmlns:a16="http://schemas.microsoft.com/office/drawing/2014/main" id="{AF6B3216-C732-EB47-AF79-E1BEC653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8" name="矩形 26">
            <a:extLst>
              <a:ext uri="{FF2B5EF4-FFF2-40B4-BE49-F238E27FC236}">
                <a16:creationId xmlns:a16="http://schemas.microsoft.com/office/drawing/2014/main" id="{367E877A-FEEE-C348-B76C-262B3F0AD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9" name="矩形 28">
            <a:extLst>
              <a:ext uri="{FF2B5EF4-FFF2-40B4-BE49-F238E27FC236}">
                <a16:creationId xmlns:a16="http://schemas.microsoft.com/office/drawing/2014/main" id="{83965F45-FF7D-1541-8137-68E1C615B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End-to-end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0" name="矩形 29">
            <a:extLst>
              <a:ext uri="{FF2B5EF4-FFF2-40B4-BE49-F238E27FC236}">
                <a16:creationId xmlns:a16="http://schemas.microsoft.com/office/drawing/2014/main" id="{9543CD20-CFA4-E94F-B530-21D4761DB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1" name="矩形 30">
            <a:extLst>
              <a:ext uri="{FF2B5EF4-FFF2-40B4-BE49-F238E27FC236}">
                <a16:creationId xmlns:a16="http://schemas.microsoft.com/office/drawing/2014/main" id="{60472262-D059-994F-9798-60077DFCD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2" name="TextBox 1">
            <a:extLst>
              <a:ext uri="{FF2B5EF4-FFF2-40B4-BE49-F238E27FC236}">
                <a16:creationId xmlns:a16="http://schemas.microsoft.com/office/drawing/2014/main" id="{865E1468-B37F-094A-8799-7B105E53E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OSI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3" name="TextBox 28">
            <a:extLst>
              <a:ext uri="{FF2B5EF4-FFF2-40B4-BE49-F238E27FC236}">
                <a16:creationId xmlns:a16="http://schemas.microsoft.com/office/drawing/2014/main" id="{5857A936-60DF-344C-A611-E42A39852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TCP/IP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4" name="TextBox 32">
            <a:extLst>
              <a:ext uri="{FF2B5EF4-FFF2-40B4-BE49-F238E27FC236}">
                <a16:creationId xmlns:a16="http://schemas.microsoft.com/office/drawing/2014/main" id="{AE654BCD-6A1D-5142-B29C-1F3829D0A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CSE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5" name="矩形 174">
            <a:extLst>
              <a:ext uri="{FF2B5EF4-FFF2-40B4-BE49-F238E27FC236}">
                <a16:creationId xmlns:a16="http://schemas.microsoft.com/office/drawing/2014/main" id="{8B10B8E5-3616-4A4D-A107-771DCECDCC34}"/>
              </a:ext>
            </a:extLst>
          </p:cNvPr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WiFi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6" name="矩形 175">
            <a:extLst>
              <a:ext uri="{FF2B5EF4-FFF2-40B4-BE49-F238E27FC236}">
                <a16:creationId xmlns:a16="http://schemas.microsoft.com/office/drawing/2014/main" id="{21E6916D-3553-2248-A8D6-0A0AFBA16EFA}"/>
              </a:ext>
            </a:extLst>
          </p:cNvPr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Fiber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7503F500-FB02-BF49-8773-C3C176B84FE5}"/>
              </a:ext>
            </a:extLst>
          </p:cNvPr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TD-LTE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8" name="矩形 177">
            <a:extLst>
              <a:ext uri="{FF2B5EF4-FFF2-40B4-BE49-F238E27FC236}">
                <a16:creationId xmlns:a16="http://schemas.microsoft.com/office/drawing/2014/main" id="{CB1209FB-F535-F249-8010-CC51045EF949}"/>
              </a:ext>
            </a:extLst>
          </p:cNvPr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FDD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9" name="矩形 178">
            <a:extLst>
              <a:ext uri="{FF2B5EF4-FFF2-40B4-BE49-F238E27FC236}">
                <a16:creationId xmlns:a16="http://schemas.microsoft.com/office/drawing/2014/main" id="{4F48EF98-A7A0-5A48-975D-40999DF16425}"/>
              </a:ext>
            </a:extLst>
          </p:cNvPr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778EF-E3FF-C947-C301-A352CCF9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21DAEF-F5EF-DF82-9197-9BF95D1D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D40D5E5-624D-9A68-CAAD-6E802E799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890436"/>
              </p:ext>
            </p:extLst>
          </p:nvPr>
        </p:nvGraphicFramePr>
        <p:xfrm>
          <a:off x="442452" y="1304325"/>
          <a:ext cx="8496944" cy="3817620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:a16="http://schemas.microsoft.com/office/drawing/2014/main" val="1489115356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303506926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990208148"/>
                    </a:ext>
                  </a:extLst>
                </a:gridCol>
              </a:tblGrid>
              <a:tr h="586740">
                <a:tc>
                  <a:txBody>
                    <a:bodyPr/>
                    <a:lstStyle/>
                    <a:p>
                      <a:r>
                        <a:rPr lang="en" sz="17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Feature</a:t>
                      </a:r>
                      <a:endParaRPr lang="en" sz="1700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7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Interior Gateway Protocol (IGP)</a:t>
                      </a:r>
                      <a:endParaRPr lang="en" sz="1700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7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Exterior Gateway Protocol (EGP)</a:t>
                      </a:r>
                      <a:endParaRPr lang="en" sz="1700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017175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lang="en" sz="1700" b="1" dirty="0">
                          <a:effectLst/>
                          <a:latin typeface="+mn-lt"/>
                        </a:rPr>
                        <a:t>Scope</a:t>
                      </a:r>
                      <a:endParaRPr lang="en" sz="1700" dirty="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b="1" dirty="0">
                          <a:effectLst/>
                          <a:latin typeface="+mn-lt"/>
                        </a:rPr>
                        <a:t>Inside</a:t>
                      </a:r>
                      <a:r>
                        <a:rPr lang="en" sz="1400" dirty="0">
                          <a:effectLst/>
                          <a:latin typeface="+mn-lt"/>
                        </a:rPr>
                        <a:t> an Autonomous System (AS)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b="1" dirty="0">
                          <a:effectLst/>
                          <a:latin typeface="+mn-lt"/>
                        </a:rPr>
                        <a:t>Between</a:t>
                      </a:r>
                      <a:r>
                        <a:rPr lang="en" sz="1400" dirty="0">
                          <a:effectLst/>
                          <a:latin typeface="+mn-lt"/>
                        </a:rPr>
                        <a:t> Autonomous Systems (AS)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798068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lang="en" sz="1700" b="1">
                          <a:effectLst/>
                          <a:latin typeface="+mn-lt"/>
                        </a:rPr>
                        <a:t>Primary Goal</a:t>
                      </a:r>
                      <a:endParaRPr lang="en" sz="170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Find the best path; fast convergence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Apply routing policies; control path propagation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941762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lang="en" sz="1700" b="1">
                          <a:effectLst/>
                          <a:latin typeface="+mn-lt"/>
                        </a:rPr>
                        <a:t>Typical Protocols</a:t>
                      </a:r>
                      <a:endParaRPr lang="en" sz="170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OSPF, IS-IS, RIP, EIGRP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>
                          <a:effectLst/>
                          <a:latin typeface="+mn-lt"/>
                        </a:rPr>
                        <a:t>BGP (the only one currently used)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258669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lang="en" sz="1700" b="1">
                          <a:effectLst/>
                          <a:latin typeface="+mn-lt"/>
                        </a:rPr>
                        <a:t>Focus / Concern</a:t>
                      </a:r>
                      <a:endParaRPr lang="en" sz="170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Speed, efficiency, network topology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>
                          <a:effectLst/>
                          <a:latin typeface="+mn-lt"/>
                        </a:rPr>
                        <a:t>Policy, reachability, AS path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438958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en" sz="1700" b="1">
                          <a:effectLst/>
                          <a:latin typeface="+mn-lt"/>
                        </a:rPr>
                        <a:t>Scale</a:t>
                      </a:r>
                      <a:endParaRPr lang="en" sz="170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>
                          <a:effectLst/>
                          <a:latin typeface="+mn-lt"/>
                        </a:rPr>
                        <a:t>Manages hundreds to thousands of routes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Manages the global internet (hundreds of thousands of routes)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7926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177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 Study: BGP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Border Gateway Protocol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004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Policy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Regions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 want to implement their</a:t>
            </a:r>
            <a:r>
              <a:rPr kumimoji="1" lang="zh-CN" altLang="en-US" dirty="0"/>
              <a:t> </a:t>
            </a:r>
            <a:r>
              <a:rPr kumimoji="1" lang="en-US" altLang="zh-CN" dirty="0"/>
              <a:t>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Switches make routing decisions based on some policies set by a human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Routing protocol must disseminate enough info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enable those policies</a:t>
            </a:r>
            <a:endParaRPr kumimoji="1" lang="zh-CN" altLang="en-US" dirty="0"/>
          </a:p>
          <a:p>
            <a:r>
              <a:rPr kumimoji="1" lang="en-US" altLang="zh-CN" dirty="0"/>
              <a:t>What policies are typical in BGP?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Regions don't want to send traffic on a path unless they have financial incentive to do so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Mechanism of enforcement: selective advertisements</a:t>
            </a:r>
            <a:endParaRPr kumimoji="1" lang="zh-CN" altLang="en-US" dirty="0"/>
          </a:p>
          <a:p>
            <a:pPr lvl="2"/>
            <a:r>
              <a:rPr kumimoji="1" lang="en-US" altLang="zh-CN" sz="1600" dirty="0"/>
              <a:t>Region-1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won't tell region-2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about a path unless it will make money by letting region-2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use the path    </a:t>
            </a:r>
            <a:endParaRPr kumimoji="1" lang="zh-CN" altLang="en-US" sz="1600" dirty="0"/>
          </a:p>
          <a:p>
            <a:pPr lvl="2"/>
            <a:r>
              <a:rPr kumimoji="1" lang="en-US" altLang="zh-CN" sz="1600" dirty="0"/>
              <a:t>Each region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will have a different view of the network, and that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view will (almost certainly) </a:t>
            </a:r>
            <a:r>
              <a:rPr kumimoji="1" lang="en-US" altLang="zh-CN" sz="1600" i="1" dirty="0"/>
              <a:t>not</a:t>
            </a:r>
            <a:r>
              <a:rPr kumimoji="1" lang="en-US" altLang="zh-CN" sz="1600" dirty="0"/>
              <a:t> contain every physical link</a:t>
            </a:r>
            <a:endParaRPr kumimoji="1" lang="zh-CN" altLang="en-US" sz="160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856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Typical BGP Relationships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Customer/provider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Customers pay for access (transit), which the provider provides</a:t>
            </a:r>
            <a:endParaRPr kumimoji="1" lang="zh-CN" altLang="en-US" dirty="0"/>
          </a:p>
          <a:p>
            <a:r>
              <a:rPr kumimoji="1" lang="en-US" altLang="zh-CN" dirty="0"/>
              <a:t>Peers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Peers provide mutual access to a subset of each's routing tables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The subset that contains their transit customers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Why peer?  Can save money and improve performance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Why </a:t>
            </a:r>
            <a:r>
              <a:rPr kumimoji="1" lang="en-US" altLang="zh-CN" i="1" dirty="0"/>
              <a:t>not</a:t>
            </a:r>
            <a:r>
              <a:rPr kumimoji="1" lang="en-US" altLang="zh-CN" dirty="0"/>
              <a:t> peer?  You'd rather have customers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877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Customers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259536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Customer/Provider ("transit") </a:t>
            </a:r>
          </a:p>
          <a:p>
            <a:pPr lvl="1"/>
            <a:r>
              <a:rPr lang="en-US" altLang="zh-CN" dirty="0"/>
              <a:t>Customer pays provider for transit </a:t>
            </a:r>
            <a:endParaRPr lang="zh-CN" altLang="en-US" dirty="0"/>
          </a:p>
          <a:p>
            <a:pPr lvl="1"/>
            <a:endParaRPr lang="en-US" altLang="zh-CN" dirty="0"/>
          </a:p>
          <a:p>
            <a:r>
              <a:rPr lang="en-US" altLang="zh-CN" dirty="0"/>
              <a:t>Peers </a:t>
            </a:r>
          </a:p>
          <a:p>
            <a:pPr lvl="1"/>
            <a:r>
              <a:rPr lang="en-US" altLang="zh-CN" dirty="0"/>
              <a:t>Peers allow (</a:t>
            </a:r>
            <a:r>
              <a:rPr lang="en-US" altLang="zh-CN" b="1" i="1" dirty="0"/>
              <a:t>free</a:t>
            </a:r>
            <a:r>
              <a:rPr lang="en-US" altLang="zh-CN" dirty="0"/>
              <a:t>) mutual access to each other's customers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D84301-F9B5-6E40-B0DA-CD30B7E7E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905855"/>
            <a:ext cx="223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86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Customers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42992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Customer/Provider ("transit") </a:t>
            </a:r>
          </a:p>
          <a:p>
            <a:pPr lvl="1"/>
            <a:r>
              <a:rPr lang="en-US" altLang="zh-CN" dirty="0"/>
              <a:t>Providers tell everyone about themselves </a:t>
            </a:r>
            <a:br>
              <a:rPr lang="en-US" altLang="zh-CN" dirty="0"/>
            </a:br>
            <a:r>
              <a:rPr lang="en-US" altLang="zh-CN" dirty="0"/>
              <a:t>their customers,</a:t>
            </a:r>
            <a:r>
              <a:rPr lang="zh-CN" altLang="en-US" dirty="0"/>
              <a:t> </a:t>
            </a:r>
            <a:r>
              <a:rPr lang="en-US" altLang="zh-CN" dirty="0"/>
              <a:t>and tell their customers </a:t>
            </a:r>
            <a:br>
              <a:rPr lang="en-US" altLang="zh-CN" dirty="0"/>
            </a:br>
            <a:r>
              <a:rPr lang="en-US" altLang="zh-CN" dirty="0"/>
              <a:t>about everyone </a:t>
            </a:r>
          </a:p>
          <a:p>
            <a:endParaRPr lang="en-US" altLang="zh-CN" dirty="0"/>
          </a:p>
          <a:p>
            <a:r>
              <a:rPr lang="en-US" altLang="zh-CN" dirty="0"/>
              <a:t>Peers </a:t>
            </a:r>
          </a:p>
          <a:p>
            <a:pPr lvl="1"/>
            <a:r>
              <a:rPr lang="en-US" altLang="zh-CN" dirty="0"/>
              <a:t>Peers tell each other about their customers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2C8212-48B2-4047-A7DE-E526B779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913284"/>
            <a:ext cx="2988816" cy="20014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579FE03-0776-2344-A59A-744431A1B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3032123"/>
            <a:ext cx="2592884" cy="218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05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 &gt; peer &gt; provider </a:t>
            </a:r>
          </a:p>
          <a:p>
            <a:pPr lvl="1"/>
            <a:r>
              <a:rPr lang="en-US" altLang="zh-CN" dirty="0"/>
              <a:t>And then a variety of other attributes when this rule isn't sufficient </a:t>
            </a:r>
          </a:p>
          <a:p>
            <a:pPr lvl="1"/>
            <a:endParaRPr kumimoji="1" lang="zh-CN" altLang="en-US" dirty="0"/>
          </a:p>
          <a:p>
            <a:r>
              <a:rPr kumimoji="1" lang="en-US" altLang="zh-CN" dirty="0"/>
              <a:t>Goal: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money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549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Z will tell X about C; C is a customer of Z, and X and Z are peers  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will tell Z and Y about C1, C2, and C3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Y will tell X about D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will </a:t>
            </a:r>
            <a:r>
              <a:rPr kumimoji="1" lang="en-US" altLang="zh-CN" sz="1600" b="0" i="1" dirty="0"/>
              <a:t>not</a:t>
            </a:r>
            <a:r>
              <a:rPr kumimoji="1" lang="en-US" altLang="zh-CN" sz="1600" b="0" dirty="0"/>
              <a:t> tell Y about C; it makes no money to provide transit from Y to C  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doesn't tell Y about T; it would lose money to provide transit from Y to T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In example, </a:t>
            </a:r>
            <a:r>
              <a:rPr kumimoji="1" lang="en-US" altLang="zh-CN" sz="1600" b="0" dirty="0">
                <a:solidFill>
                  <a:srgbClr val="FF0000"/>
                </a:solidFill>
              </a:rPr>
              <a:t>Y appears disconnected</a:t>
            </a:r>
            <a:r>
              <a:rPr kumimoji="1" lang="en-US" altLang="zh-CN" sz="1600" b="0" dirty="0"/>
              <a:t> from part of the network</a:t>
            </a:r>
            <a:endParaRPr kumimoji="1" lang="zh-CN" altLang="en-US" sz="1600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AACD3F-E8AE-0B40-BCDC-806B4E7D5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769268"/>
            <a:ext cx="3872136" cy="19360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A18189-5F1A-3040-BBAB-54DCDCA46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801" y="1207857"/>
            <a:ext cx="241278" cy="2814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5B60AB-2BFF-1A46-807C-58FCEC00C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54" y="1982853"/>
            <a:ext cx="241278" cy="281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E55D2B-1AE1-4C4B-850A-28AB7DD25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948" y="1993404"/>
            <a:ext cx="241278" cy="2814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359E31-D772-524F-A170-19F5266FB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8" y="1993404"/>
            <a:ext cx="241278" cy="2814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5DBB9D9-786A-8D43-95D2-3CCBE200D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993404"/>
            <a:ext cx="241278" cy="2814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3DD486-0743-7549-B5DF-3F0DEE416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440" y="1993404"/>
            <a:ext cx="241278" cy="28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37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dirty="0"/>
          </a:p>
          <a:p>
            <a:pPr>
              <a:spcBef>
                <a:spcPts val="600"/>
              </a:spcBef>
            </a:pPr>
            <a:r>
              <a:rPr kumimoji="1" lang="en-US" altLang="zh-CN" sz="1600" dirty="0"/>
              <a:t>BGP doesn't prevent this.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In practice, it never happens. Because: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Almost every AS is a customer of someone else (i.e., Y would buy transit from someone)      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Typically: small </a:t>
            </a:r>
            <a:r>
              <a:rPr kumimoji="1" lang="en-US" altLang="zh-CN" sz="1600" dirty="0" err="1"/>
              <a:t>ASes</a:t>
            </a:r>
            <a:r>
              <a:rPr kumimoji="1" lang="en-US" altLang="zh-CN" sz="1600" dirty="0"/>
              <a:t> buy Internet from Tier-3 ISPs, which buy Internet from Tier-2 ISPs, which buy Internet from Tier-1 ISPs. Tier-1's are huge; there are only a handful (10-15)    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Additionally, all Tier-1 ISPs peer with one another. So each Tier-1 ISP can provide global connectivity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AACD3F-E8AE-0B40-BCDC-806B4E7D5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769268"/>
            <a:ext cx="3872136" cy="19360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A18189-5F1A-3040-BBAB-54DCDCA46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801" y="1207857"/>
            <a:ext cx="241278" cy="2814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5B60AB-2BFF-1A46-807C-58FCEC00C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54" y="1982853"/>
            <a:ext cx="241278" cy="281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E55D2B-1AE1-4C4B-850A-28AB7DD25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948" y="1993404"/>
            <a:ext cx="241278" cy="2814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359E31-D772-524F-A170-19F5266FB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8" y="1993404"/>
            <a:ext cx="241278" cy="2814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5DBB9D9-786A-8D43-95D2-3CCBE200D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993404"/>
            <a:ext cx="241278" cy="2814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3DD486-0743-7549-B5DF-3F0DEE416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440" y="1993404"/>
            <a:ext cx="241278" cy="28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41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BGP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HELLO protocol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BGP sends KEEPALIVE messages to neighbors</a:t>
            </a:r>
            <a:endParaRPr kumimoji="1" lang="zh-CN" altLang="en-US" dirty="0"/>
          </a:p>
          <a:p>
            <a:r>
              <a:rPr kumimoji="1" lang="en-US" altLang="zh-CN" dirty="0"/>
              <a:t>Advertisements: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Sent to neighbors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BGP runs on top of TCP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Doesn't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 to do periodic advertisements to handle failure</a:t>
            </a:r>
            <a:endParaRPr kumimoji="1" lang="zh-CN" altLang="en-US" dirty="0"/>
          </a:p>
          <a:p>
            <a:r>
              <a:rPr kumimoji="1" lang="en-US" altLang="zh-CN" dirty="0"/>
              <a:t>Integration: via policies described above  </a:t>
            </a:r>
            <a:endParaRPr kumimoji="1" lang="zh-CN" altLang="en-US" dirty="0"/>
          </a:p>
          <a:p>
            <a:r>
              <a:rPr kumimoji="1" lang="en-US" altLang="zh-CN" dirty="0"/>
              <a:t>Failures: routes can be explicitly withdrawn in BGP if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Routing loops avoided because BGP is path-vector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974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BGP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But,</a:t>
            </a:r>
            <a:r>
              <a:rPr kumimoji="1" lang="zh-CN" altLang="en-US" dirty="0"/>
              <a:t> </a:t>
            </a:r>
            <a:r>
              <a:rPr kumimoji="1" lang="en-US" altLang="zh-CN" dirty="0"/>
              <a:t>BGP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misconfigurations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conflicting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buy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ISP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endParaRPr kumimoji="1" lang="zh-CN" altLang="en-US" dirty="0"/>
          </a:p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Yes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</a:t>
            </a:r>
            <a:endParaRPr kumimoji="1" lang="zh-CN" altLang="en-US" dirty="0"/>
          </a:p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No.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996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6E52E-580F-7F4F-866F-353F48C8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altLang="zh-CN" sz="2400" dirty="0"/>
              <a:t>2017:</a:t>
            </a:r>
            <a:r>
              <a:rPr lang="zh-CN" altLang="en-US" sz="2400" dirty="0"/>
              <a:t> </a:t>
            </a:r>
            <a:r>
              <a:rPr lang="en" altLang="zh-CN" sz="2400" dirty="0"/>
              <a:t>BGP hijacking</a:t>
            </a:r>
            <a:r>
              <a:rPr lang="en-US" altLang="zh-CN" sz="2400" dirty="0"/>
              <a:t>!</a:t>
            </a:r>
            <a:r>
              <a:rPr lang="en" altLang="zh-CN" sz="2400" dirty="0"/>
              <a:t> Traffic for Google, Apple, Facebook, Microsoft and other tech giants routed through Russia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25A87B-0F05-4C42-88EB-DD8D7463D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335038"/>
            <a:ext cx="7366000" cy="397073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B44D23A-7F6F-6D40-91D2-28C9286D159D}"/>
              </a:ext>
            </a:extLst>
          </p:cNvPr>
          <p:cNvSpPr/>
          <p:nvPr/>
        </p:nvSpPr>
        <p:spPr>
          <a:xfrm>
            <a:off x="457200" y="5399107"/>
            <a:ext cx="6606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200" dirty="0">
                <a:hlinkClick r:id="rId3"/>
              </a:rPr>
              <a:t>http://securityaffairs.co/wordpress/66838/hacking/bgp-hijacking-russia.html</a:t>
            </a:r>
            <a:endParaRPr lang="zh-CN" altLang="en-US" sz="1200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7BAD20CE-F95A-9448-8AF9-5D1C6074E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041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CB21CD-A4C9-F6D9-2BC5-C86BB31F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It!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1D6314-8178-FE70-733F-1E226DEA3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https://</a:t>
            </a:r>
            <a:r>
              <a:rPr kumimoji="1" lang="en" altLang="zh-CN" dirty="0" err="1"/>
              <a:t>bgplay.massimocandela.com</a:t>
            </a:r>
            <a:r>
              <a:rPr kumimoji="1" lang="en" altLang="zh-CN" dirty="0"/>
              <a:t>/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59CFAC-FB4C-A446-D8CA-715EE850A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407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CASE: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NAT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(Network Address Translation)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5282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 (Network Address Translation)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Private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Public routers do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not accept routes to network 10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(e.g.,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10.8.8.8)</a:t>
            </a:r>
          </a:p>
          <a:p>
            <a:r>
              <a:rPr lang="en-US" altLang="zh-CN" dirty="0">
                <a:ea typeface="ＭＳ Ｐゴシック" charset="0"/>
              </a:rPr>
              <a:t>NAT router: bridge the private networks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Router between private &amp; public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Send: modify source address to temp public address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Receive: modify back by looking mapping table</a:t>
            </a:r>
          </a:p>
          <a:p>
            <a:r>
              <a:rPr lang="en-US" altLang="zh-CN" dirty="0">
                <a:ea typeface="ＭＳ Ｐゴシック" charset="0"/>
              </a:rPr>
              <a:t>Limitations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Some end-to-end protocols place address in payloads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translator may become the bottleneck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two private network merge?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0492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  <p:pic>
        <p:nvPicPr>
          <p:cNvPr id="7" name="Picture 1027" descr="C:\Documents and Settings\Administrator\My Documents\cs580\images\an090601 copy.jpg">
            <a:extLst>
              <a:ext uri="{FF2B5EF4-FFF2-40B4-BE49-F238E27FC236}">
                <a16:creationId xmlns:a16="http://schemas.microsoft.com/office/drawing/2014/main" id="{1C63836A-2F7D-0640-B99D-2BF0CC9C7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76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46698F-9654-254E-9B9C-FD3A5731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337220"/>
            <a:ext cx="9105900" cy="47498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ACB8769-9BBA-490D-B5F1-7032CE09E260}"/>
              </a:ext>
            </a:extLst>
          </p:cNvPr>
          <p:cNvSpPr/>
          <p:nvPr/>
        </p:nvSpPr>
        <p:spPr>
          <a:xfrm>
            <a:off x="3707904" y="2496096"/>
            <a:ext cx="1159697" cy="216024"/>
          </a:xfrm>
          <a:prstGeom prst="rect">
            <a:avLst/>
          </a:prstGeom>
          <a:solidFill>
            <a:srgbClr val="8E3432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Gateway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00C8B61-3D31-73B7-974E-43D43AF660B7}"/>
              </a:ext>
            </a:extLst>
          </p:cNvPr>
          <p:cNvSpPr txBox="1"/>
          <p:nvPr/>
        </p:nvSpPr>
        <p:spPr>
          <a:xfrm>
            <a:off x="258098" y="5231901"/>
            <a:ext cx="86343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* </a:t>
            </a:r>
            <a:r>
              <a:rPr lang="en" altLang="zh-CN" sz="1600" dirty="0"/>
              <a:t>Note: TCP/IP Checksum recalculated</a:t>
            </a:r>
            <a:r>
              <a:rPr lang="zh-CN" altLang="en-US" sz="1600" dirty="0"/>
              <a:t> </a:t>
            </a:r>
            <a:r>
              <a:rPr lang="en-US" altLang="zh-CN" sz="1600" dirty="0"/>
              <a:t>--</a:t>
            </a:r>
            <a:r>
              <a:rPr lang="zh-CN" altLang="en-US" sz="1600" dirty="0"/>
              <a:t>  </a:t>
            </a:r>
            <a:r>
              <a:rPr lang="en-US" altLang="zh-CN" sz="1600" dirty="0"/>
              <a:t>one</a:t>
            </a:r>
            <a:r>
              <a:rPr lang="zh-CN" altLang="en-US" sz="1600" dirty="0"/>
              <a:t> </a:t>
            </a:r>
            <a:r>
              <a:rPr lang="en-US" altLang="zh-CN" sz="1600" dirty="0"/>
              <a:t>major</a:t>
            </a:r>
            <a:r>
              <a:rPr lang="zh-CN" altLang="en-US" sz="1600" dirty="0"/>
              <a:t> </a:t>
            </a:r>
            <a:r>
              <a:rPr lang="en-US" altLang="zh-CN" sz="1600" dirty="0"/>
              <a:t>factor</a:t>
            </a:r>
            <a:r>
              <a:rPr lang="zh-CN" altLang="en-US" sz="1600" dirty="0"/>
              <a:t> </a:t>
            </a:r>
            <a:r>
              <a:rPr lang="en-US" altLang="zh-CN" sz="1600" dirty="0"/>
              <a:t>of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performance</a:t>
            </a:r>
            <a:r>
              <a:rPr lang="zh-CN" altLang="en-US" sz="1600" dirty="0"/>
              <a:t> </a:t>
            </a:r>
            <a:r>
              <a:rPr lang="en-US" altLang="zh-CN" sz="1600" dirty="0"/>
              <a:t>costs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55018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CASE: Ethernet Mapping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Mapping Internet to Ethernet</a:t>
            </a:r>
          </a:p>
          <a:p>
            <a:pPr algn="ctr">
              <a:lnSpc>
                <a:spcPct val="150000"/>
              </a:lnSpc>
            </a:pP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8910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Mapping Internet to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Listen-before-sending rule, collision</a:t>
            </a:r>
          </a:p>
          <a:p>
            <a:r>
              <a:rPr lang="en-US" altLang="zh-CN" dirty="0">
                <a:ea typeface="MS PGothic" charset="0"/>
              </a:rPr>
              <a:t>Ethernet: CSMA/CD</a:t>
            </a:r>
          </a:p>
          <a:p>
            <a:pPr lvl="1"/>
            <a:r>
              <a:rPr lang="en-US" altLang="zh-CN" dirty="0">
                <a:ea typeface="MS PGothic" charset="0"/>
              </a:rPr>
              <a:t>Carrier Sense Multiple Access with Collision Detection</a:t>
            </a:r>
          </a:p>
          <a:p>
            <a:r>
              <a:rPr lang="en-US" altLang="zh-CN" dirty="0">
                <a:ea typeface="MS PGothic" charset="0"/>
              </a:rPr>
              <a:t>Ethernet type</a:t>
            </a:r>
          </a:p>
          <a:p>
            <a:pPr lvl="1"/>
            <a:r>
              <a:rPr lang="en-US" altLang="zh-CN" dirty="0">
                <a:ea typeface="MS PGothic" charset="0"/>
              </a:rPr>
              <a:t>Experimental Ethernet, 3 </a:t>
            </a:r>
            <a:r>
              <a:rPr lang="en-US" altLang="zh-CN" dirty="0" err="1">
                <a:ea typeface="MS PGothic" charset="0"/>
              </a:rPr>
              <a:t>mpbs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Standard Ethernet, 10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Fast Ethernet, 100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Gigabit Ethernet, 1000 </a:t>
            </a:r>
            <a:r>
              <a:rPr lang="en-US" altLang="zh-CN" dirty="0" err="1">
                <a:ea typeface="MS PGothic" charset="0"/>
              </a:rPr>
              <a:t>mbps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5659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 half duplex Ethernet</a:t>
            </a:r>
          </a:p>
          <a:p>
            <a:pPr lvl="1"/>
            <a:r>
              <a:rPr lang="en-US" altLang="zh-CN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/>
            <a:r>
              <a:rPr lang="en-US" altLang="zh-CN" dirty="0">
                <a:ea typeface="MS PGothic" charset="0"/>
              </a:rPr>
              <a:t>So that two parties can detect a collision together</a:t>
            </a:r>
          </a:p>
          <a:p>
            <a:pPr lvl="1"/>
            <a:r>
              <a:rPr lang="en-US" altLang="zh-CN" dirty="0">
                <a:ea typeface="MS PGothic" charset="0"/>
              </a:rPr>
              <a:t>If collision: wait random first time, exponential backoff if repeat </a:t>
            </a:r>
          </a:p>
          <a:p>
            <a:r>
              <a:rPr lang="en-US" altLang="zh-CN" dirty="0">
                <a:ea typeface="MS PGothic" charset="0"/>
              </a:rPr>
              <a:t>A full duplex &amp; point-to-point Ethernet</a:t>
            </a:r>
          </a:p>
          <a:p>
            <a:pPr lvl="1"/>
            <a:r>
              <a:rPr lang="en-US" altLang="zh-CN" dirty="0">
                <a:ea typeface="MS PGothic" charset="0"/>
              </a:rPr>
              <a:t>No collisions &amp; the max length of the link is determined by the physical medium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8B427AA-72C7-DF4C-8001-B7DFAF5B2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880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Hub</a:t>
            </a:r>
          </a:p>
          <a:p>
            <a:pPr lvl="1"/>
            <a:r>
              <a:rPr kumimoji="1" lang="en-US" altLang="zh-CN" dirty="0"/>
              <a:t>A frame is "broadcast" to every one of its ports</a:t>
            </a:r>
          </a:p>
          <a:p>
            <a:pPr lvl="1"/>
            <a:r>
              <a:rPr kumimoji="1" lang="en-US" altLang="zh-CN" dirty="0"/>
              <a:t>A 10/100Mbps hub must share its bandwidth with 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r>
              <a:rPr kumimoji="1" lang="en-US" altLang="zh-CN" dirty="0"/>
              <a:t>Switch</a:t>
            </a:r>
          </a:p>
          <a:p>
            <a:pPr lvl="1"/>
            <a:r>
              <a:rPr kumimoji="1" lang="en-US" altLang="zh-CN" dirty="0"/>
              <a:t>Keeps a record of the MAC addresses of all the devices</a:t>
            </a:r>
          </a:p>
          <a:p>
            <a:pPr lvl="1"/>
            <a:r>
              <a:rPr kumimoji="1" lang="en-US" altLang="zh-CN" dirty="0"/>
              <a:t>A 10/100Mbps switch will allocate a full 10/100Mbps to each of its ports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1721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Broadcast Aspects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Broadcast network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Every frame is delivered to every station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(Compare with forwarding network)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ETHERNET_SEND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Pass the call along to the link layer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ETHERNET_HANDLE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Simple, can even be implemented in hardware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85A61A8-2837-D34E-B400-39624EF02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594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5CBFBBE-9931-C34A-8559-8341CF6F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sends a RPC to E by sending to K, E may have 15 as address, as well as M</a:t>
            </a:r>
            <a:endParaRPr lang="zh-CN" altLang="en-US" dirty="0">
              <a:ea typeface="MS PGothic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01D080A-EC26-0641-ACD9-DC0C27E2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 Mapping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180189-A62F-8E49-AEE7-66F286533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361556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17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ARP (Address Resolution Protocol)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b="0" dirty="0">
                <a:ea typeface="MS PGothic" charset="0"/>
              </a:rPr>
              <a:t>", 11, ARP, ENET, BROADCAST)</a:t>
            </a:r>
          </a:p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b="0" dirty="0">
                <a:ea typeface="MS PGothic" charset="0"/>
              </a:rPr>
              <a:t>", 18, ARP, ENET, BROADCAST)</a:t>
            </a:r>
          </a:p>
          <a:p>
            <a:r>
              <a:rPr lang="en-US" altLang="zh-CN" b="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r>
              <a:rPr lang="en-US" altLang="zh-CN" b="0" dirty="0">
                <a:ea typeface="MS PGothic" charset="0"/>
              </a:rPr>
              <a:t>Manage forwarding table as a cache</a:t>
            </a: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EDF668-B1C2-FB4B-AEC8-60CF6048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7DBBE7F-78EA-794D-A66A-24E4C20FF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96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0CC47CC-6B04-4B44-94DE-81F421CF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72D5326-4CD6-F142-9C5C-0A0BC450F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Network Topology</a:t>
            </a:r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04D848-5D0A-FB4D-B3A2-3B5E444A1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028700"/>
            <a:ext cx="8826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5777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dirty="0"/>
              <a:t> to Access </a:t>
            </a:r>
            <a:r>
              <a:rPr kumimoji="1" lang="en-US" altLang="zh-CN" dirty="0" err="1"/>
              <a:t>www.baidu.com</a:t>
            </a:r>
            <a:r>
              <a:rPr kumimoji="1" lang="zh-CN" altLang="en-US" dirty="0"/>
              <a:t> 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F4213-6575-3744-8189-B736A285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89548"/>
            <a:ext cx="4038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5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App: I want to send a packet to Baidu, here is the packet with Baidu's IP in its header as target IP,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and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client's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source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OS: I don't know how to get to Baidu, I'll just send it to the router (gateway). But I cannot change the source IP of the packet, so I'll just change the MAC target address of the packet to the router's MAC address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1B03FE-DC49-6E44-8D0B-6B305B93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2196976"/>
            <a:ext cx="9004300" cy="444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2252F7-8E69-7844-ABEB-E153254D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" y="4213200"/>
            <a:ext cx="90043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14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The router-1 (gateway): I get a packet with my MAC as target address. Is it my IP? No… So I'll just forward it to next hop, by changing the target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next hop's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Router-2: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connect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directly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I'll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just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change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the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target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</a:t>
            </a:r>
            <a:endParaRPr kumimoji="1" lang="zh-CN" altLang="en-US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050B56F-C44C-C04B-B812-00B5C398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1142256"/>
            <a:ext cx="9004300" cy="419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3E6BED9-799B-1348-BAE4-B9767788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086472"/>
            <a:ext cx="8991600" cy="4191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BACC10-137A-9F40-9B1C-11E46FC03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454624"/>
            <a:ext cx="89916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569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rgbClr val="C00000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6634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/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/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Now all the packets that A intends to send to B will go to the hacker's machine</a:t>
            </a:r>
          </a:p>
          <a:p>
            <a:r>
              <a:rPr lang="en-US" altLang="zh-TW" dirty="0"/>
              <a:t>Cache entry would expire, so it needs to be updated by sending the ARP reply again</a:t>
            </a:r>
          </a:p>
          <a:p>
            <a:pPr lvl="1"/>
            <a:r>
              <a:rPr lang="en-US" altLang="zh-TW" dirty="0"/>
              <a:t>How often?</a:t>
            </a:r>
          </a:p>
          <a:p>
            <a:pPr lvl="1"/>
            <a:r>
              <a:rPr lang="en-US" altLang="zh-TW" dirty="0"/>
              <a:t> depends on the particular system</a:t>
            </a:r>
          </a:p>
          <a:p>
            <a:pPr lvl="1"/>
            <a:r>
              <a:rPr lang="en-US" altLang="zh-TW" dirty="0"/>
              <a:t>Usually every 40s should be sufficient</a:t>
            </a:r>
          </a:p>
          <a:p>
            <a:r>
              <a:rPr lang="en-US" altLang="zh-TW" dirty="0"/>
              <a:t>In addition the hacker may not want his Ethernet driver talk too much</a:t>
            </a:r>
          </a:p>
          <a:p>
            <a:pPr lvl="1"/>
            <a:r>
              <a:rPr lang="en-US" altLang="zh-TW" dirty="0"/>
              <a:t>Accomplish with </a:t>
            </a:r>
            <a:r>
              <a:rPr lang="en-US" altLang="zh-TW" dirty="0">
                <a:solidFill>
                  <a:srgbClr val="FF0000"/>
                </a:solidFill>
              </a:rPr>
              <a:t>ifconfig -</a:t>
            </a:r>
            <a:r>
              <a:rPr lang="en-US" altLang="zh-TW" dirty="0" err="1">
                <a:solidFill>
                  <a:srgbClr val="FF0000"/>
                </a:solidFill>
              </a:rPr>
              <a:t>arp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22986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E.g., Hunt, Ettercap</a:t>
            </a:r>
            <a:r>
              <a:rPr lang="en-US" altLang="zh-CN" dirty="0"/>
              <a:t>,</a:t>
            </a:r>
            <a:r>
              <a:rPr lang="en-US" altLang="zh-TW" dirty="0"/>
              <a:t> etc</a:t>
            </a:r>
            <a:r>
              <a:rPr lang="en-US" altLang="zh-CN" dirty="0"/>
              <a:t>.</a:t>
            </a:r>
            <a:endParaRPr lang="en-US" altLang="zh-TW" dirty="0"/>
          </a:p>
          <a:p>
            <a:pPr lvl="1">
              <a:tabLst>
                <a:tab pos="1612900" algn="l"/>
              </a:tabLst>
            </a:pPr>
            <a:r>
              <a:rPr lang="en-US" altLang="zh-TW" dirty="0"/>
              <a:t>Can be obtained easily in many web archives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99711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132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275855" y="1490137"/>
            <a:ext cx="1920875" cy="914400"/>
            <a:chOff x="3706" y="240"/>
            <a:chExt cx="1452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706" y="240"/>
              <a:ext cx="145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Defenses against 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Keep the table up-to-date</a:t>
            </a:r>
          </a:p>
          <a:p>
            <a:r>
              <a:rPr lang="en-US" altLang="zh-TW" dirty="0" err="1"/>
              <a:t>Arpwatch</a:t>
            </a:r>
            <a:endParaRPr lang="en-US" altLang="zh-TW" dirty="0"/>
          </a:p>
          <a:p>
            <a:pPr lvl="1"/>
            <a:r>
              <a:rPr lang="en-US" altLang="zh-CN" dirty="0"/>
              <a:t>A free UNIX program which listens for ARP replies on a network</a:t>
            </a:r>
          </a:p>
          <a:p>
            <a:pPr lvl="1"/>
            <a:r>
              <a:rPr lang="en-US" altLang="zh-CN" dirty="0"/>
              <a:t>Build a table of IP/MAC associations and store it in a file</a:t>
            </a:r>
          </a:p>
          <a:p>
            <a:pPr lvl="1"/>
            <a:r>
              <a:rPr lang="en-US" altLang="zh-CN" dirty="0"/>
              <a:t>When a MAC/IP pair changes (flip-flop), an email is sent to an administrator</a:t>
            </a:r>
          </a:p>
          <a:p>
            <a:endParaRPr lang="en-US" altLang="zh-TW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8763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Data Plane: Packet Forwarding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52055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Interface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AD0EAF-C529-274A-B1E0-F36920CFC1B1}"/>
              </a:ext>
            </a:extLst>
          </p:cNvPr>
          <p:cNvSpPr txBox="1">
            <a:spLocks/>
          </p:cNvSpPr>
          <p:nvPr/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structure packet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source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destination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end_protocol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payload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3880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C6E17D1-7F0F-5347-A758-7795BE75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4C92409-E1E2-BF45-83B6-F23A6C8D3CBB}"/>
              </a:ext>
            </a:extLst>
          </p:cNvPr>
          <p:cNvSpPr txBox="1">
            <a:spLocks/>
          </p:cNvSpPr>
          <p:nvPr/>
        </p:nvSpPr>
        <p:spPr>
          <a:xfrm>
            <a:off x="395536" y="409228"/>
            <a:ext cx="8568952" cy="51920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1 procedure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NETWORK_SEND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destination,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2                    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3     packet instance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4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outgoing_packet.payload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5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6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outgoing_packet.source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MY_NETWORK_ADDRESS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7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outgoing_packet.destination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destination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8    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endParaRPr lang="en-US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9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10    packet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11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!= MY_NETWORK_ADDRESS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then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12    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next_hop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←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LOOKUP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forwarding_table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13       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LINK_SEND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next_hop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link_protocol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14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else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15       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GIVE_TO_END_LAYER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net_packet.payload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16                      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net_packet.source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170263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 dirty="0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E2B6D90E-6A19-F342-B2F6-16081BE46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F7E3D88D-6615-EF4A-B229-33F084E3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01679424-A7BB-D049-A4C8-D1C8A5142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00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Forwarding an IP Packet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Lookup packet's destination in forwarding table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If known, find the corresponding outgoing 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If unknown, drop packet 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Decrement TTL (Time To Live)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Drop packet if TTL is zero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Update header checksum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Forward packet to outgoing port 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Transmit packet onto link 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56388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Data-plane 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 Intel's DPDK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DPDK: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 Plane Development Kit</a:t>
            </a:r>
          </a:p>
          <a:p>
            <a:pPr lvl="1"/>
            <a:r>
              <a:rPr kumimoji="1" lang="en-US" altLang="zh-CN" dirty="0"/>
              <a:t>Bypass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card</a:t>
            </a:r>
          </a:p>
          <a:p>
            <a:pPr lvl="1"/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RX/TX</a:t>
            </a:r>
          </a:p>
          <a:p>
            <a:r>
              <a:rPr kumimoji="1" lang="en-US" altLang="zh-CN" dirty="0"/>
              <a:t>Processor</a:t>
            </a:r>
          </a:p>
          <a:p>
            <a:pPr lvl="1"/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RX</a:t>
            </a:r>
          </a:p>
          <a:p>
            <a:pPr lvl="2"/>
            <a:r>
              <a:rPr kumimoji="1" lang="en-US" altLang="zh-CN" dirty="0"/>
              <a:t>Polling</a:t>
            </a:r>
          </a:p>
          <a:p>
            <a:pPr lvl="1"/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pPr lvl="1"/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TX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D29202-EF84-814B-A95B-D0E77C48B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216738"/>
            <a:ext cx="4608512" cy="380100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0812320-C385-AB40-9367-A074BDEF5BE6}"/>
              </a:ext>
            </a:extLst>
          </p:cNvPr>
          <p:cNvSpPr txBox="1"/>
          <p:nvPr/>
        </p:nvSpPr>
        <p:spPr>
          <a:xfrm>
            <a:off x="5652120" y="5031804"/>
            <a:ext cx="18722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receiving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sending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6156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B65E10-DC7E-AF9B-E248-A031E6AEF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UC</a:t>
            </a:r>
            <a:r>
              <a:rPr kumimoji="1" lang="zh-CN" altLang="en-US" dirty="0"/>
              <a:t> </a:t>
            </a:r>
            <a:r>
              <a:rPr kumimoji="1" lang="en-US" altLang="zh-CN" dirty="0"/>
              <a:t>Berkeley’s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RouteBricks</a:t>
            </a:r>
            <a:r>
              <a:rPr kumimoji="1" lang="zh-CN" altLang="en-US" dirty="0"/>
              <a:t> </a:t>
            </a:r>
            <a:r>
              <a:rPr kumimoji="1" lang="en-US" altLang="zh-CN" dirty="0"/>
              <a:t>[SOSP’09]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247303-2DF2-31BC-8350-42BB35960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477BD3-8E22-62E2-1C45-117481469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73324"/>
            <a:ext cx="7772400" cy="349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802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46948</TotalTime>
  <Words>3100</Words>
  <Application>Microsoft Macintosh PowerPoint</Application>
  <PresentationFormat>全屏显示(16:10)</PresentationFormat>
  <Paragraphs>605</Paragraphs>
  <Slides>57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6" baseType="lpstr">
      <vt:lpstr>等线</vt:lpstr>
      <vt:lpstr>等线</vt:lpstr>
      <vt:lpstr>宋体</vt:lpstr>
      <vt:lpstr>MS PGothic</vt:lpstr>
      <vt:lpstr>MS PGothic</vt:lpstr>
      <vt:lpstr>Arial</vt:lpstr>
      <vt:lpstr>Calibri</vt:lpstr>
      <vt:lpstr>Consolas</vt:lpstr>
      <vt:lpstr>1_Office 主题​​</vt:lpstr>
      <vt:lpstr>Network Layer - 2</vt:lpstr>
      <vt:lpstr>Review: OSI, TCP/IP &amp; Protocol Stack</vt:lpstr>
      <vt:lpstr>Review: Control-plane VS. Data-plane</vt:lpstr>
      <vt:lpstr>Review: Routing Protocols</vt:lpstr>
      <vt:lpstr>PowerPoint 演示文稿</vt:lpstr>
      <vt:lpstr>Policy Routing</vt:lpstr>
      <vt:lpstr>Typical BGP Relationships</vt:lpstr>
      <vt:lpstr>Customers and Peers</vt:lpstr>
      <vt:lpstr>Customers and Peers</vt:lpstr>
      <vt:lpstr>Import Policies</vt:lpstr>
      <vt:lpstr>An Example</vt:lpstr>
      <vt:lpstr>An Example</vt:lpstr>
      <vt:lpstr>BGP in Distributed Routing</vt:lpstr>
      <vt:lpstr>Problems with BGP</vt:lpstr>
      <vt:lpstr>2017: BGP hijacking! Traffic for Google, Apple, Facebook, Microsoft and other tech giants routed through Russia</vt:lpstr>
      <vt:lpstr>Try It!</vt:lpstr>
      <vt:lpstr>PowerPoint 演示文稿</vt:lpstr>
      <vt:lpstr>NAT (Network Address Translation)</vt:lpstr>
      <vt:lpstr>NAT</vt:lpstr>
      <vt:lpstr>PowerPoint 演示文稿</vt:lpstr>
      <vt:lpstr>PowerPoint 演示文稿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PowerPoint 演示文稿</vt:lpstr>
      <vt:lpstr>Network Layer Interface</vt:lpstr>
      <vt:lpstr>PowerPoint 演示文稿</vt:lpstr>
      <vt:lpstr>PowerPoint 演示文稿</vt:lpstr>
      <vt:lpstr>Forwarding an IP Packet</vt:lpstr>
      <vt:lpstr>Data-plane Case Study: Intel's DPDK</vt:lpstr>
      <vt:lpstr>UC Berkeley’s RouteBricks [SOSP’09]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1609</cp:revision>
  <cp:lastPrinted>2020-03-02T13:38:09Z</cp:lastPrinted>
  <dcterms:created xsi:type="dcterms:W3CDTF">2017-11-24T09:35:45Z</dcterms:created>
  <dcterms:modified xsi:type="dcterms:W3CDTF">2025-11-21T07:58:58Z</dcterms:modified>
</cp:coreProperties>
</file>